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71" r:id="rId4"/>
    <p:sldId id="272" r:id="rId5"/>
    <p:sldId id="269" r:id="rId6"/>
    <p:sldId id="268" r:id="rId7"/>
    <p:sldId id="267" r:id="rId8"/>
    <p:sldId id="266" r:id="rId9"/>
    <p:sldId id="265" r:id="rId10"/>
    <p:sldId id="259" r:id="rId11"/>
    <p:sldId id="258" r:id="rId12"/>
    <p:sldId id="270" r:id="rId13"/>
    <p:sldId id="273" r:id="rId14"/>
    <p:sldId id="274" r:id="rId15"/>
    <p:sldId id="275" r:id="rId16"/>
    <p:sldId id="27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1B1AB7-C008-41C5-9DAD-3CE1C811A011}"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313623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1B1AB7-C008-41C5-9DAD-3CE1C811A011}"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275013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1B1AB7-C008-41C5-9DAD-3CE1C811A011}"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1050648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1B1AB7-C008-41C5-9DAD-3CE1C811A011}"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86365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1B1AB7-C008-41C5-9DAD-3CE1C811A011}"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2020058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1B1AB7-C008-41C5-9DAD-3CE1C811A011}"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5030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1B1AB7-C008-41C5-9DAD-3CE1C811A011}" type="datetimeFigureOut">
              <a:rPr lang="en-US" smtClean="0"/>
              <a:t>7/1/2023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191321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1B1AB7-C008-41C5-9DAD-3CE1C811A011}" type="datetimeFigureOut">
              <a:rPr lang="en-US" smtClean="0"/>
              <a:t>7/1/2023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617076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B1AB7-C008-41C5-9DAD-3CE1C811A011}" type="datetimeFigureOut">
              <a:rPr lang="en-US" smtClean="0"/>
              <a:t>7/1/2023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235588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1B1AB7-C008-41C5-9DAD-3CE1C811A011}"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513843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1B1AB7-C008-41C5-9DAD-3CE1C811A011}"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74586-99B2-4FAB-80F9-A3D0E536E804}" type="slidenum">
              <a:rPr lang="en-US" smtClean="0"/>
              <a:t>‹#›</a:t>
            </a:fld>
            <a:endParaRPr lang="en-US"/>
          </a:p>
        </p:txBody>
      </p:sp>
    </p:spTree>
    <p:extLst>
      <p:ext uri="{BB962C8B-B14F-4D97-AF65-F5344CB8AC3E}">
        <p14:creationId xmlns:p14="http://schemas.microsoft.com/office/powerpoint/2010/main" val="301701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B1AB7-C008-41C5-9DAD-3CE1C811A011}" type="datetimeFigureOut">
              <a:rPr lang="en-US" smtClean="0"/>
              <a:t>7/1/2023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74586-99B2-4FAB-80F9-A3D0E536E804}" type="slidenum">
              <a:rPr lang="en-US" smtClean="0"/>
              <a:t>‹#›</a:t>
            </a:fld>
            <a:endParaRPr lang="en-US"/>
          </a:p>
        </p:txBody>
      </p:sp>
    </p:spTree>
    <p:extLst>
      <p:ext uri="{BB962C8B-B14F-4D97-AF65-F5344CB8AC3E}">
        <p14:creationId xmlns:p14="http://schemas.microsoft.com/office/powerpoint/2010/main" val="1451955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Pin on Photos I've Taken">
            <a:extLst>
              <a:ext uri="{FF2B5EF4-FFF2-40B4-BE49-F238E27FC236}">
                <a16:creationId xmlns:a16="http://schemas.microsoft.com/office/drawing/2014/main" id="{549B7BC4-3749-4685-F374-6661DD9D97F4}"/>
              </a:ext>
            </a:extLst>
          </p:cNvPr>
          <p:cNvPicPr>
            <a:picLocks noChangeAspect="1"/>
          </p:cNvPicPr>
          <p:nvPr/>
        </p:nvPicPr>
        <p:blipFill rotWithShape="1">
          <a:blip r:embed="rId2">
            <a:extLst>
              <a:ext uri="{28A0092B-C50C-407E-A947-70E740481C1C}">
                <a14:useLocalDpi xmlns:a14="http://schemas.microsoft.com/office/drawing/2010/main" val="0"/>
              </a:ext>
            </a:extLst>
          </a:blip>
          <a:srcRect l="6189" r="921" b="-1"/>
          <a:stretch/>
        </p:blipFill>
        <p:spPr bwMode="auto">
          <a:xfrm>
            <a:off x="-2285" y="857257"/>
            <a:ext cx="9143999" cy="5143493"/>
          </a:xfrm>
          <a:prstGeom prst="rect">
            <a:avLst/>
          </a:prstGeom>
          <a:noFill/>
        </p:spPr>
      </p:pic>
      <p:sp>
        <p:nvSpPr>
          <p:cNvPr id="2" name="Title 1">
            <a:extLst>
              <a:ext uri="{FF2B5EF4-FFF2-40B4-BE49-F238E27FC236}">
                <a16:creationId xmlns:a16="http://schemas.microsoft.com/office/drawing/2014/main" id="{6DEA88D3-97B4-CAED-BECA-B034452BBBBB}"/>
              </a:ext>
            </a:extLst>
          </p:cNvPr>
          <p:cNvSpPr>
            <a:spLocks noGrp="1"/>
          </p:cNvSpPr>
          <p:nvPr>
            <p:ph type="ctrTitle"/>
          </p:nvPr>
        </p:nvSpPr>
        <p:spPr>
          <a:xfrm>
            <a:off x="822960" y="3526595"/>
            <a:ext cx="7543800" cy="1039250"/>
          </a:xfrm>
          <a:effectLst>
            <a:outerShdw blurRad="50800" dist="38100" dir="2700000" algn="tl" rotWithShape="0">
              <a:prstClr val="black">
                <a:alpha val="40000"/>
              </a:prstClr>
            </a:outerShdw>
          </a:effectLst>
        </p:spPr>
        <p:txBody>
          <a:bodyPr>
            <a:normAutofit/>
          </a:bodyPr>
          <a:lstStyle/>
          <a:p>
            <a:r>
              <a:rPr lang="en-US" sz="6600" b="1" dirty="0">
                <a:solidFill>
                  <a:schemeClr val="bg1"/>
                </a:solidFill>
                <a:latin typeface="Aharoni" panose="02010803020104030203" pitchFamily="2" charset="-79"/>
                <a:cs typeface="Aharoni" panose="02010803020104030203" pitchFamily="2" charset="-79"/>
              </a:rPr>
              <a:t>THE BIBLE</a:t>
            </a:r>
          </a:p>
        </p:txBody>
      </p:sp>
      <p:sp>
        <p:nvSpPr>
          <p:cNvPr id="3" name="Subtitle 2">
            <a:extLst>
              <a:ext uri="{FF2B5EF4-FFF2-40B4-BE49-F238E27FC236}">
                <a16:creationId xmlns:a16="http://schemas.microsoft.com/office/drawing/2014/main" id="{25748C38-8DBC-3078-CDBF-7D2440B34C2C}"/>
              </a:ext>
            </a:extLst>
          </p:cNvPr>
          <p:cNvSpPr>
            <a:spLocks noGrp="1"/>
          </p:cNvSpPr>
          <p:nvPr>
            <p:ph type="subTitle" idx="1"/>
          </p:nvPr>
        </p:nvSpPr>
        <p:spPr>
          <a:xfrm>
            <a:off x="492486" y="4565845"/>
            <a:ext cx="8170752" cy="1155310"/>
          </a:xfrm>
          <a:effectLst>
            <a:outerShdw blurRad="50800" dist="38100" dir="2700000" algn="tl" rotWithShape="0">
              <a:prstClr val="black">
                <a:alpha val="40000"/>
              </a:prstClr>
            </a:outerShdw>
          </a:effectLst>
        </p:spPr>
        <p:txBody>
          <a:bodyPr>
            <a:noAutofit/>
          </a:bodyPr>
          <a:lstStyle/>
          <a:p>
            <a:r>
              <a:rPr lang="en-US" sz="4500" b="1" dirty="0">
                <a:solidFill>
                  <a:schemeClr val="bg1"/>
                </a:solidFill>
              </a:rPr>
              <a:t>SHARPER THAN ANY TWO EDGED SWORD</a:t>
            </a:r>
          </a:p>
        </p:txBody>
      </p:sp>
    </p:spTree>
    <p:extLst>
      <p:ext uri="{BB962C8B-B14F-4D97-AF65-F5344CB8AC3E}">
        <p14:creationId xmlns:p14="http://schemas.microsoft.com/office/powerpoint/2010/main" val="1414048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a:extLst>
              <a:ext uri="{FF2B5EF4-FFF2-40B4-BE49-F238E27FC236}">
                <a16:creationId xmlns:a16="http://schemas.microsoft.com/office/drawing/2014/main" id="{899E5400-3563-AA2A-F4BB-80165AA8909E}"/>
              </a:ext>
            </a:extLst>
          </p:cNvPr>
          <p:cNvSpPr>
            <a:spLocks noGrp="1" noChangeAspect="1" noChangeArrowheads="1"/>
          </p:cNvSpPr>
          <p:nvPr>
            <p:ph idx="1"/>
          </p:nvPr>
        </p:nvSpPr>
        <p:spPr bwMode="auto">
          <a:xfrm>
            <a:off x="245097" y="762985"/>
            <a:ext cx="8634952" cy="588622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rtlCol="0" anchor="t" anchorCtr="0" compatLnSpc="1">
            <a:prstTxWarp prst="textNoShape">
              <a:avLst/>
            </a:prstTxWarp>
            <a:spAutoFit/>
          </a:bodyPr>
          <a:lstStyle/>
          <a:p>
            <a:pPr marL="0" indent="0">
              <a:lnSpc>
                <a:spcPct val="100000"/>
              </a:lnSpc>
              <a:spcBef>
                <a:spcPts val="0"/>
              </a:spcBef>
              <a:buNone/>
            </a:pPr>
            <a:r>
              <a:rPr lang="en-US" sz="2700" b="1" kern="100" dirty="0">
                <a:latin typeface="Calibri" panose="020F0502020204030204" pitchFamily="34" charset="0"/>
                <a:ea typeface="Calibri" panose="020F0502020204030204" pitchFamily="34" charset="0"/>
                <a:cs typeface="Times New Roman" panose="02020603050405020304" pitchFamily="18" charset="0"/>
              </a:rPr>
              <a:t>1 John 2:14-18</a:t>
            </a:r>
            <a:r>
              <a:rPr lang="en-US" sz="2700" kern="100" dirty="0">
                <a:latin typeface="Calibri" panose="020F0502020204030204" pitchFamily="34" charset="0"/>
                <a:ea typeface="Calibri" panose="020F0502020204030204" pitchFamily="34" charset="0"/>
                <a:cs typeface="Times New Roman" panose="02020603050405020304" pitchFamily="18" charset="0"/>
              </a:rPr>
              <a:t>, “</a:t>
            </a:r>
            <a:r>
              <a:rPr lang="en-US" sz="2700" b="1" kern="100" dirty="0">
                <a:latin typeface="Calibri" panose="020F0502020204030204" pitchFamily="34" charset="0"/>
                <a:ea typeface="Calibri" panose="020F0502020204030204" pitchFamily="34" charset="0"/>
                <a:cs typeface="Times New Roman" panose="02020603050405020304" pitchFamily="18" charset="0"/>
              </a:rPr>
              <a:t>I have written unto you, fathers, because ye have known him that is from the beginning. I have written unto you, young men, </a:t>
            </a:r>
            <a:r>
              <a:rPr lang="en-US" sz="27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because ye are strong, and the word of God abideth in you</a:t>
            </a:r>
            <a:r>
              <a:rPr lang="en-US" sz="2700" b="1" kern="100" dirty="0">
                <a:latin typeface="Calibri" panose="020F0502020204030204" pitchFamily="34" charset="0"/>
                <a:ea typeface="Calibri" panose="020F0502020204030204" pitchFamily="34" charset="0"/>
                <a:cs typeface="Times New Roman" panose="02020603050405020304" pitchFamily="18" charset="0"/>
              </a:rPr>
              <a:t>, and ye have overcome the wicked one. Love not the world, neither the things that are in the world. If any man love the world, the love of the Father is not in him. </a:t>
            </a:r>
            <a:r>
              <a:rPr lang="en-US" sz="2700" b="1" kern="100" dirty="0">
                <a:highlight>
                  <a:srgbClr val="00FFFF"/>
                </a:highlight>
                <a:latin typeface="Calibri" panose="020F0502020204030204" pitchFamily="34" charset="0"/>
                <a:ea typeface="Calibri" panose="020F0502020204030204" pitchFamily="34" charset="0"/>
                <a:cs typeface="Times New Roman" panose="02020603050405020304" pitchFamily="18" charset="0"/>
              </a:rPr>
              <a:t>For all that is in the world, the lust of the flesh, and the lust of the eyes, and the pride of life, is not of the Father, but is of the world. </a:t>
            </a:r>
            <a:r>
              <a:rPr lang="en-US" sz="2700" b="1" kern="100" dirty="0">
                <a:latin typeface="Calibri" panose="020F0502020204030204" pitchFamily="34" charset="0"/>
                <a:ea typeface="Calibri" panose="020F0502020204030204" pitchFamily="34" charset="0"/>
                <a:cs typeface="Times New Roman" panose="02020603050405020304" pitchFamily="18" charset="0"/>
              </a:rPr>
              <a:t>And the world passeth away, and the lust thereof: but he that doeth the will of God abideth for ever. Little children, it is the last time: and as ye have heard that antichrist shall come, even now are there many antichrists; whereby we know that it is the last time</a:t>
            </a:r>
            <a:r>
              <a:rPr lang="en-US" sz="2700" kern="100" dirty="0">
                <a:latin typeface="Calibri" panose="020F0502020204030204" pitchFamily="34" charset="0"/>
                <a:ea typeface="Calibri" panose="020F0502020204030204" pitchFamily="34" charset="0"/>
                <a:cs typeface="Times New Roman" panose="02020603050405020304" pitchFamily="18" charset="0"/>
              </a:rPr>
              <a:t>.”</a:t>
            </a:r>
            <a:endParaRPr lang="en-US" sz="2700" dirty="0"/>
          </a:p>
        </p:txBody>
      </p:sp>
    </p:spTree>
    <p:extLst>
      <p:ext uri="{BB962C8B-B14F-4D97-AF65-F5344CB8AC3E}">
        <p14:creationId xmlns:p14="http://schemas.microsoft.com/office/powerpoint/2010/main" val="502296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3621A4-B618-1533-691B-63D70E720324}"/>
              </a:ext>
            </a:extLst>
          </p:cNvPr>
          <p:cNvSpPr>
            <a:spLocks noGrp="1"/>
          </p:cNvSpPr>
          <p:nvPr>
            <p:ph idx="1"/>
          </p:nvPr>
        </p:nvSpPr>
        <p:spPr>
          <a:xfrm>
            <a:off x="89452" y="857250"/>
            <a:ext cx="8975035" cy="5415329"/>
          </a:xfrm>
        </p:spPr>
        <p:txBody>
          <a:bodyPr>
            <a:spAutoFit/>
          </a:bodyPr>
          <a:lstStyle/>
          <a:p>
            <a:pPr marL="0" indent="0">
              <a:lnSpc>
                <a:spcPct val="107000"/>
              </a:lnSpc>
              <a:spcBef>
                <a:spcPts val="0"/>
              </a:spcBef>
              <a:spcAft>
                <a:spcPts val="600"/>
              </a:spcAft>
              <a:buNone/>
            </a:pPr>
            <a:r>
              <a:rPr lang="en-US" sz="3200" b="1" kern="100" dirty="0">
                <a:latin typeface="Calibri" panose="020F0502020204030204" pitchFamily="34" charset="0"/>
                <a:ea typeface="Calibri" panose="020F0502020204030204" pitchFamily="34" charset="0"/>
                <a:cs typeface="Times New Roman" panose="02020603050405020304" pitchFamily="18" charset="0"/>
              </a:rPr>
              <a:t>Romans 16:17</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Now I beseech you, brethren, MARK them which cause divisions </a:t>
            </a:r>
            <a:r>
              <a:rPr lang="en-US" sz="3200" b="1" kern="100" dirty="0">
                <a:latin typeface="Calibri" panose="020F0502020204030204" pitchFamily="34" charset="0"/>
                <a:ea typeface="Calibri" panose="020F0502020204030204" pitchFamily="34" charset="0"/>
                <a:cs typeface="Times New Roman" panose="02020603050405020304" pitchFamily="18" charset="0"/>
              </a:rPr>
              <a:t>and offences contrary to the doctrine which ye have learned; and </a:t>
            </a:r>
            <a:r>
              <a:rPr lang="en-US" sz="3200" b="1" kern="100" dirty="0">
                <a:highlight>
                  <a:srgbClr val="00FFFF"/>
                </a:highlight>
                <a:latin typeface="Calibri" panose="020F0502020204030204" pitchFamily="34" charset="0"/>
                <a:ea typeface="Calibri" panose="020F0502020204030204" pitchFamily="34" charset="0"/>
                <a:cs typeface="Times New Roman" panose="02020603050405020304" pitchFamily="18" charset="0"/>
              </a:rPr>
              <a:t>avoid them</a:t>
            </a:r>
            <a:r>
              <a:rPr lang="en-US" sz="3200" kern="100" dirty="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Bef>
                <a:spcPts val="0"/>
              </a:spcBef>
              <a:spcAft>
                <a:spcPts val="600"/>
              </a:spcAft>
              <a:buNone/>
            </a:pPr>
            <a:r>
              <a:rPr lang="en-US" sz="3200" b="1" kern="100" dirty="0">
                <a:latin typeface="Calibri" panose="020F0502020204030204" pitchFamily="34" charset="0"/>
                <a:ea typeface="Calibri" panose="020F0502020204030204" pitchFamily="34" charset="0"/>
                <a:cs typeface="Times New Roman" panose="02020603050405020304" pitchFamily="18" charset="0"/>
              </a:rPr>
              <a:t>Philippians 3:17-18</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Brethren, be followers together of me, and </a:t>
            </a:r>
            <a:r>
              <a:rPr lang="en-US" sz="32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MARK them which walk so as ye have us for an ensample</a:t>
            </a:r>
            <a:r>
              <a:rPr lang="en-US" sz="3200" b="1" kern="100" dirty="0">
                <a:latin typeface="Calibri" panose="020F0502020204030204" pitchFamily="34" charset="0"/>
                <a:ea typeface="Calibri" panose="020F0502020204030204" pitchFamily="34" charset="0"/>
                <a:cs typeface="Times New Roman" panose="02020603050405020304" pitchFamily="18" charset="0"/>
              </a:rPr>
              <a:t>. (For many walk, of whom I have told you often, and now tell you even weeping, that they are the enemies of the cross of Christ</a:t>
            </a:r>
            <a:r>
              <a:rPr lang="en-US" sz="32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700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13BF05-772D-D4C5-7EC9-84E1E2C43325}"/>
              </a:ext>
            </a:extLst>
          </p:cNvPr>
          <p:cNvSpPr>
            <a:spLocks noGrp="1"/>
          </p:cNvSpPr>
          <p:nvPr>
            <p:ph idx="1"/>
          </p:nvPr>
        </p:nvSpPr>
        <p:spPr>
          <a:xfrm>
            <a:off x="89453" y="390008"/>
            <a:ext cx="8965095" cy="6324808"/>
          </a:xfrm>
        </p:spPr>
        <p:txBody>
          <a:bodyPr>
            <a:spAutoFit/>
          </a:bodyPr>
          <a:lstStyle/>
          <a:p>
            <a:pPr marL="0" indent="0" algn="ctr">
              <a:lnSpc>
                <a:spcPct val="100000"/>
              </a:lnSpc>
              <a:spcBef>
                <a:spcPts val="0"/>
              </a:spcBef>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For the word of God is quick, and powerful, and sharper than any two edged sword.</a:t>
            </a:r>
          </a:p>
          <a:p>
            <a:pPr marL="0" indent="0" algn="ctr">
              <a:lnSpc>
                <a:spcPct val="100000"/>
              </a:lnSpc>
              <a:spcBef>
                <a:spcPts val="0"/>
              </a:spcBef>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Put on the whole </a:t>
            </a:r>
            <a:r>
              <a:rPr lang="en-US" sz="4050" b="1" kern="100" dirty="0" err="1">
                <a:latin typeface="Calibri" panose="020F0502020204030204" pitchFamily="34" charset="0"/>
                <a:ea typeface="Calibri" panose="020F0502020204030204" pitchFamily="34" charset="0"/>
                <a:cs typeface="Times New Roman" panose="02020603050405020304" pitchFamily="18" charset="0"/>
              </a:rPr>
              <a:t>armour</a:t>
            </a:r>
            <a:r>
              <a:rPr lang="en-US" sz="4050" b="1" kern="100" dirty="0">
                <a:latin typeface="Calibri" panose="020F0502020204030204" pitchFamily="34" charset="0"/>
                <a:ea typeface="Calibri" panose="020F0502020204030204" pitchFamily="34" charset="0"/>
                <a:cs typeface="Times New Roman" panose="02020603050405020304" pitchFamily="18" charset="0"/>
              </a:rPr>
              <a:t> of God</a:t>
            </a:r>
          </a:p>
          <a:p>
            <a:pPr marL="0" indent="0" algn="ctr">
              <a:lnSpc>
                <a:spcPct val="100000"/>
              </a:lnSpc>
              <a:spcBef>
                <a:spcPts val="0"/>
              </a:spcBef>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and the sword of the Spirit, which is the word of God.</a:t>
            </a:r>
          </a:p>
          <a:p>
            <a:pPr marL="0" indent="0" algn="ctr">
              <a:lnSpc>
                <a:spcPct val="100000"/>
              </a:lnSpc>
              <a:spcBef>
                <a:spcPts val="0"/>
              </a:spcBef>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To teach. </a:t>
            </a:r>
          </a:p>
          <a:p>
            <a:pPr marL="0" indent="0" algn="ctr">
              <a:lnSpc>
                <a:spcPct val="100000"/>
              </a:lnSpc>
              <a:spcBef>
                <a:spcPts val="0"/>
              </a:spcBef>
              <a:buNone/>
            </a:pPr>
            <a:r>
              <a:rPr lang="en-US" sz="4050" b="1" dirty="0"/>
              <a:t>Show</a:t>
            </a:r>
            <a:r>
              <a:rPr lang="en-US" sz="4050" dirty="0"/>
              <a:t> </a:t>
            </a:r>
            <a:r>
              <a:rPr lang="en-US" sz="4050" b="1" kern="100" dirty="0">
                <a:latin typeface="Calibri" panose="020F0502020204030204" pitchFamily="34" charset="0"/>
                <a:ea typeface="Calibri" panose="020F0502020204030204" pitchFamily="34" charset="0"/>
                <a:cs typeface="Times New Roman" panose="02020603050405020304" pitchFamily="18" charset="0"/>
              </a:rPr>
              <a:t>a pattern of good works.</a:t>
            </a:r>
          </a:p>
          <a:p>
            <a:pPr marL="0" indent="0" algn="ctr">
              <a:lnSpc>
                <a:spcPct val="100000"/>
              </a:lnSpc>
              <a:spcBef>
                <a:spcPts val="0"/>
              </a:spcBef>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MARK them which walk so as ye have us for an ensample.</a:t>
            </a:r>
          </a:p>
        </p:txBody>
      </p:sp>
    </p:spTree>
    <p:extLst>
      <p:ext uri="{BB962C8B-B14F-4D97-AF65-F5344CB8AC3E}">
        <p14:creationId xmlns:p14="http://schemas.microsoft.com/office/powerpoint/2010/main" val="118627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0BFE-59D1-99A0-F623-6C02834FC391}"/>
              </a:ext>
            </a:extLst>
          </p:cNvPr>
          <p:cNvSpPr>
            <a:spLocks noGrp="1"/>
          </p:cNvSpPr>
          <p:nvPr>
            <p:ph type="title"/>
          </p:nvPr>
        </p:nvSpPr>
        <p:spPr>
          <a:xfrm>
            <a:off x="99392" y="39081"/>
            <a:ext cx="8965096" cy="6792822"/>
          </a:xfrm>
        </p:spPr>
        <p:txBody>
          <a:bodyPr>
            <a:spAutoFit/>
          </a:bodyPr>
          <a:lstStyle/>
          <a:p>
            <a:pPr>
              <a:lnSpc>
                <a:spcPct val="107000"/>
              </a:lnSpc>
              <a:spcBef>
                <a:spcPts val="0"/>
              </a:spcBef>
              <a:spcAft>
                <a:spcPts val="600"/>
              </a:spcAft>
            </a:pPr>
            <a:r>
              <a:rPr lang="en-US" sz="3600" b="1" dirty="0">
                <a:latin typeface="Calibri" panose="020F0502020204030204" pitchFamily="34" charset="0"/>
                <a:ea typeface="Calibri" panose="020F0502020204030204" pitchFamily="34" charset="0"/>
                <a:cs typeface="Times New Roman" panose="02020603050405020304" pitchFamily="18" charset="0"/>
              </a:rPr>
              <a:t>HEARING</a:t>
            </a:r>
            <a:br>
              <a:rPr lang="en-US" sz="3600" b="1" dirty="0">
                <a:latin typeface="Calibri" panose="020F0502020204030204" pitchFamily="34" charset="0"/>
                <a:ea typeface="Calibri" panose="020F0502020204030204" pitchFamily="34" charset="0"/>
                <a:cs typeface="Times New Roman" panose="02020603050405020304" pitchFamily="18" charset="0"/>
              </a:rPr>
            </a:br>
            <a:r>
              <a:rPr lang="en-US" sz="24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Matthew 11:15</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He that hath ears to hear, let him hear</a:t>
            </a:r>
            <a:r>
              <a:rPr lang="en-US" sz="2400" dirty="0">
                <a:latin typeface="Calibri" panose="020F0502020204030204" pitchFamily="34" charset="0"/>
                <a:ea typeface="Calibri" panose="020F0502020204030204" pitchFamily="34" charset="0"/>
                <a:cs typeface="Times New Roman" panose="02020603050405020304" pitchFamily="18" charset="0"/>
              </a:rPr>
              <a:t>”</a:t>
            </a:r>
            <a:br>
              <a:rPr lang="en-US" sz="2400" b="1" dirty="0">
                <a:latin typeface="Calibri" panose="020F0502020204030204" pitchFamily="34" charset="0"/>
                <a:ea typeface="Calibri" panose="020F0502020204030204" pitchFamily="34" charset="0"/>
                <a:cs typeface="Times New Roman" panose="02020603050405020304" pitchFamily="18" charset="0"/>
              </a:rPr>
            </a:br>
            <a:r>
              <a:rPr lang="en-US" sz="24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Matthew 13:15</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For this people’s heart is waxed gross, and their ears are dull of hearing , and their eyes they have closed; lest at any time they should see with their eyes, and hear with their ears, and should understand with their heart, and should be converted, and I should heal them</a:t>
            </a:r>
            <a:r>
              <a:rPr lang="en-US" sz="2400" dirty="0">
                <a:latin typeface="Calibri" panose="020F0502020204030204" pitchFamily="34" charset="0"/>
                <a:ea typeface="Calibri" panose="020F0502020204030204" pitchFamily="34" charset="0"/>
                <a:cs typeface="Times New Roman" panose="02020603050405020304" pitchFamily="18" charset="0"/>
              </a:rPr>
              <a:t>.”</a:t>
            </a:r>
            <a:br>
              <a:rPr lang="en-US" sz="2400" b="1" dirty="0">
                <a:latin typeface="Calibri" panose="020F0502020204030204" pitchFamily="34" charset="0"/>
                <a:ea typeface="Calibri" panose="020F0502020204030204" pitchFamily="34" charset="0"/>
                <a:cs typeface="Times New Roman" panose="02020603050405020304" pitchFamily="18" charset="0"/>
              </a:rPr>
            </a:br>
            <a:r>
              <a:rPr lang="en-US" sz="24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Matthew 13:43</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Then shall the righteous shine forth as the sun in the kingdom of their Father. Who hath ears to hear , let him hear</a:t>
            </a:r>
            <a:r>
              <a:rPr lang="en-US" sz="2400" dirty="0">
                <a:latin typeface="Calibri" panose="020F0502020204030204" pitchFamily="34" charset="0"/>
                <a:ea typeface="Calibri" panose="020F0502020204030204" pitchFamily="34" charset="0"/>
                <a:cs typeface="Times New Roman" panose="02020603050405020304" pitchFamily="18" charset="0"/>
              </a:rPr>
              <a:t>.”</a:t>
            </a:r>
            <a:br>
              <a:rPr lang="en-US" sz="2400" b="1" dirty="0">
                <a:latin typeface="Calibri" panose="020F0502020204030204" pitchFamily="34" charset="0"/>
                <a:ea typeface="Calibri" panose="020F0502020204030204" pitchFamily="34" charset="0"/>
                <a:cs typeface="Times New Roman" panose="02020603050405020304" pitchFamily="18" charset="0"/>
              </a:rPr>
            </a:br>
            <a:br>
              <a:rPr lang="en-US" sz="2400" b="1" dirty="0">
                <a:latin typeface="Calibri" panose="020F0502020204030204" pitchFamily="34" charset="0"/>
                <a:ea typeface="Calibri" panose="020F0502020204030204" pitchFamily="34" charset="0"/>
                <a:cs typeface="Times New Roman" panose="02020603050405020304" pitchFamily="18" charset="0"/>
              </a:rPr>
            </a:br>
            <a:r>
              <a:rPr lang="en-US" sz="3600" b="1" dirty="0">
                <a:latin typeface="Calibri" panose="020F0502020204030204" pitchFamily="34" charset="0"/>
                <a:ea typeface="Calibri" panose="020F0502020204030204" pitchFamily="34" charset="0"/>
                <a:cs typeface="Times New Roman" panose="02020603050405020304" pitchFamily="18" charset="0"/>
              </a:rPr>
              <a:t>BELIEVING</a:t>
            </a:r>
            <a:br>
              <a:rPr lang="en-US" sz="2400" b="1" dirty="0">
                <a:latin typeface="Calibri" panose="020F0502020204030204" pitchFamily="34" charset="0"/>
                <a:ea typeface="Calibri" panose="020F0502020204030204" pitchFamily="34" charset="0"/>
                <a:cs typeface="Times New Roman" panose="02020603050405020304" pitchFamily="18" charset="0"/>
              </a:rPr>
            </a:br>
            <a:r>
              <a:rPr lang="en-US" sz="24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Luke 8:12-13</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Those by the way side are they that hear; then cometh the devil, and taketh away the word out of their hearts, lest they should believe and be saved. They on the rock are they, which, when they hear, receive the word with joy; and these have no root, which for a while believe, and in time of temptation fall away</a:t>
            </a:r>
            <a:r>
              <a:rPr lang="en-US" sz="24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9112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0BFE-59D1-99A0-F623-6C02834FC391}"/>
              </a:ext>
            </a:extLst>
          </p:cNvPr>
          <p:cNvSpPr>
            <a:spLocks noGrp="1"/>
          </p:cNvSpPr>
          <p:nvPr>
            <p:ph type="title"/>
          </p:nvPr>
        </p:nvSpPr>
        <p:spPr>
          <a:xfrm>
            <a:off x="47136" y="171666"/>
            <a:ext cx="9064487" cy="6617196"/>
          </a:xfrm>
        </p:spPr>
        <p:txBody>
          <a:bodyPr>
            <a:spAutoFit/>
          </a:bodyPr>
          <a:lstStyle/>
          <a:p>
            <a:pPr>
              <a:lnSpc>
                <a:spcPct val="100000"/>
              </a:lnSpc>
              <a:spcBef>
                <a:spcPts val="0"/>
              </a:spcBef>
            </a:pPr>
            <a:r>
              <a:rPr lang="en-US" sz="2800" b="1" dirty="0">
                <a:latin typeface="Calibri" panose="020F0502020204030204" pitchFamily="34" charset="0"/>
                <a:ea typeface="Calibri" panose="020F0502020204030204" pitchFamily="34" charset="0"/>
                <a:cs typeface="Times New Roman" panose="02020603050405020304" pitchFamily="18" charset="0"/>
              </a:rPr>
              <a:t>REPENTANCE</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Jonah 3:9-10</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Who can tell if God will turn and repent , and turn away from his fierce anger, that we perish not? And God saw their works, that they turned from their evil way; and God repented of the evil, that he had said that he would do unto them; and he did it not</a:t>
            </a:r>
            <a:r>
              <a:rPr lang="en-US" sz="2300" dirty="0">
                <a:latin typeface="Calibri" panose="020F0502020204030204" pitchFamily="34" charset="0"/>
                <a:ea typeface="Calibri" panose="020F0502020204030204" pitchFamily="34" charset="0"/>
                <a:cs typeface="Times New Roman" panose="02020603050405020304" pitchFamily="18" charset="0"/>
              </a:rPr>
              <a:t>.”</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Revelation 3:3</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Remember therefore how thou hast received and heard, and hold fast, and repent . If therefore thou shalt not watch, I will come on thee as a thief, and thou shalt not know what hour I will come upon thee</a:t>
            </a:r>
            <a:r>
              <a:rPr lang="en-US" sz="2300" dirty="0">
                <a:latin typeface="Calibri" panose="020F0502020204030204" pitchFamily="34" charset="0"/>
                <a:ea typeface="Calibri" panose="020F0502020204030204" pitchFamily="34" charset="0"/>
                <a:cs typeface="Times New Roman" panose="02020603050405020304" pitchFamily="18" charset="0"/>
              </a:rPr>
              <a:t>.”</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800" b="1" dirty="0">
                <a:latin typeface="Calibri" panose="020F0502020204030204" pitchFamily="34" charset="0"/>
                <a:ea typeface="Calibri" panose="020F0502020204030204" pitchFamily="34" charset="0"/>
                <a:cs typeface="Times New Roman" panose="02020603050405020304" pitchFamily="18" charset="0"/>
              </a:rPr>
              <a:t>CONFESSION</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Ezra 10:11-12</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Now therefore make confession unto the LORD God of your fathers, and do his pleasure: and separate yourselves from the people of the land, and from the strange wives. Then all the congregation answered and said with a loud voice, As thou hast said, so must we do</a:t>
            </a:r>
            <a:r>
              <a:rPr lang="en-US" sz="2300" dirty="0">
                <a:latin typeface="Calibri" panose="020F0502020204030204" pitchFamily="34" charset="0"/>
                <a:ea typeface="Calibri" panose="020F0502020204030204" pitchFamily="34" charset="0"/>
                <a:cs typeface="Times New Roman" panose="02020603050405020304" pitchFamily="18" charset="0"/>
              </a:rPr>
              <a:t>.”</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Romans 10:10-11</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For with the heart man believeth unto righteousness; and with the mouth confession is made unto salvation. For the scripture saith, Whosoever believeth on him shall not be ashamed</a:t>
            </a:r>
            <a:r>
              <a:rPr lang="en-US" sz="23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82392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0BFE-59D1-99A0-F623-6C02834FC391}"/>
              </a:ext>
            </a:extLst>
          </p:cNvPr>
          <p:cNvSpPr>
            <a:spLocks noGrp="1"/>
          </p:cNvSpPr>
          <p:nvPr>
            <p:ph type="title"/>
          </p:nvPr>
        </p:nvSpPr>
        <p:spPr>
          <a:xfrm>
            <a:off x="207390" y="258042"/>
            <a:ext cx="8738647" cy="6540252"/>
          </a:xfrm>
        </p:spPr>
        <p:txBody>
          <a:bodyPr wrap="square">
            <a:spAutoFit/>
          </a:bodyPr>
          <a:lstStyle/>
          <a:p>
            <a:pPr>
              <a:lnSpc>
                <a:spcPct val="100000"/>
              </a:lnSpc>
              <a:spcBef>
                <a:spcPts val="0"/>
              </a:spcBef>
            </a:pPr>
            <a:r>
              <a:rPr lang="en-US" sz="2800" b="1" dirty="0">
                <a:latin typeface="Calibri" panose="020F0502020204030204" pitchFamily="34" charset="0"/>
                <a:ea typeface="Calibri" panose="020F0502020204030204" pitchFamily="34" charset="0"/>
                <a:cs typeface="Times New Roman" panose="02020603050405020304" pitchFamily="18" charset="0"/>
              </a:rPr>
              <a:t>BE BAPTIZED</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Mark 16:15-16</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And he said unto them, Go ye into all the world, and preach the gospel to every creature. He that believeth and is baptized shall be saved; but he that believeth not shall be damned</a:t>
            </a:r>
            <a:r>
              <a:rPr lang="en-US" sz="2300" dirty="0">
                <a:latin typeface="Calibri" panose="020F0502020204030204" pitchFamily="34" charset="0"/>
                <a:ea typeface="Calibri" panose="020F0502020204030204" pitchFamily="34" charset="0"/>
                <a:cs typeface="Times New Roman" panose="02020603050405020304" pitchFamily="18" charset="0"/>
              </a:rPr>
              <a:t>.”</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Acts 2:38-39</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Then Peter said unto them, Repent, and be baptized every one of you in the name of Jesus Christ for the remission of sins, and ye shall receive the gift of the Holy Ghost. For the promise is unto you, and to your children, and to all that are afar off, even as many as the Lord our God shall call</a:t>
            </a:r>
            <a:r>
              <a:rPr lang="en-US" sz="2300" dirty="0">
                <a:latin typeface="Calibri" panose="020F0502020204030204" pitchFamily="34" charset="0"/>
                <a:ea typeface="Calibri" panose="020F0502020204030204" pitchFamily="34" charset="0"/>
                <a:cs typeface="Times New Roman" panose="02020603050405020304" pitchFamily="18" charset="0"/>
              </a:rPr>
              <a:t>.”</a:t>
            </a:r>
            <a:br>
              <a:rPr lang="en-US" sz="2300" b="1" dirty="0">
                <a:latin typeface="Calibri" panose="020F0502020204030204" pitchFamily="34" charset="0"/>
                <a:ea typeface="Calibri" panose="020F0502020204030204" pitchFamily="34" charset="0"/>
                <a:cs typeface="Times New Roman" panose="02020603050405020304" pitchFamily="18" charset="0"/>
              </a:rPr>
            </a:br>
            <a:r>
              <a:rPr lang="en-US" sz="23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Acts 8:36-39</a:t>
            </a:r>
            <a:r>
              <a:rPr lang="en-US" sz="2300" dirty="0">
                <a:latin typeface="Calibri" panose="020F0502020204030204" pitchFamily="34" charset="0"/>
                <a:ea typeface="Calibri" panose="020F0502020204030204" pitchFamily="34" charset="0"/>
                <a:cs typeface="Times New Roman" panose="02020603050405020304" pitchFamily="18" charset="0"/>
              </a:rPr>
              <a:t>, “</a:t>
            </a:r>
            <a:r>
              <a:rPr lang="en-US" sz="2300" b="1" dirty="0">
                <a:latin typeface="Calibri" panose="020F0502020204030204" pitchFamily="34" charset="0"/>
                <a:ea typeface="Calibri" panose="020F0502020204030204" pitchFamily="34" charset="0"/>
                <a:cs typeface="Times New Roman" panose="02020603050405020304" pitchFamily="18" charset="0"/>
              </a:rPr>
              <a:t>And as they went on their way, they came unto a certain water: and the eunuch said, See, here is water; what doth hinder me to be baptized ? And Philip said, If thou believest with all thine heart, thou mayest. And he answered and said, I believe that Jesus Christ is the Son of God. And he commanded the chariot to stand still: and they went down both into the water, both Philip and the eunuch; and he baptized him. And when they were come up out of the water, the Spirit of the Lord caught away Philip, that the eunuch saw him no more: and he went on his way rejoicing</a:t>
            </a:r>
            <a:r>
              <a:rPr lang="en-US" sz="23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95637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0BFE-59D1-99A0-F623-6C02834FC391}"/>
              </a:ext>
            </a:extLst>
          </p:cNvPr>
          <p:cNvSpPr>
            <a:spLocks noGrp="1"/>
          </p:cNvSpPr>
          <p:nvPr>
            <p:ph type="title"/>
          </p:nvPr>
        </p:nvSpPr>
        <p:spPr>
          <a:xfrm>
            <a:off x="197963" y="228080"/>
            <a:ext cx="8776355" cy="6466514"/>
          </a:xfrm>
        </p:spPr>
        <p:txBody>
          <a:bodyPr wrap="square">
            <a:spAutoFit/>
          </a:bodyPr>
          <a:lstStyle/>
          <a:p>
            <a:pPr>
              <a:lnSpc>
                <a:spcPct val="107000"/>
              </a:lnSpc>
              <a:spcBef>
                <a:spcPts val="0"/>
              </a:spcBef>
              <a:spcAft>
                <a:spcPts val="600"/>
              </a:spcAft>
            </a:pPr>
            <a:r>
              <a:rPr lang="en-US" sz="2800" b="1" dirty="0">
                <a:latin typeface="Calibri" panose="020F0502020204030204" pitchFamily="34" charset="0"/>
                <a:ea typeface="Calibri" panose="020F0502020204030204" pitchFamily="34" charset="0"/>
                <a:cs typeface="Times New Roman" panose="02020603050405020304" pitchFamily="18" charset="0"/>
              </a:rPr>
              <a:t>LIVE FAITHFULLY</a:t>
            </a:r>
            <a:br>
              <a:rPr lang="en-US" sz="1200" dirty="0">
                <a:latin typeface="Calibri" panose="020F0502020204030204" pitchFamily="34" charset="0"/>
                <a:ea typeface="Calibri" panose="020F0502020204030204" pitchFamily="34" charset="0"/>
                <a:cs typeface="Times New Roman" panose="02020603050405020304" pitchFamily="18" charset="0"/>
              </a:rPr>
            </a:br>
            <a:r>
              <a:rPr lang="en-US" sz="20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3 John 2-8</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b="1" dirty="0">
                <a:latin typeface="Calibri" panose="020F0502020204030204" pitchFamily="34" charset="0"/>
                <a:ea typeface="Calibri" panose="020F0502020204030204" pitchFamily="34" charset="0"/>
                <a:cs typeface="Times New Roman" panose="02020603050405020304" pitchFamily="18" charset="0"/>
              </a:rPr>
              <a:t>Beloved, I wish above all things that thou mayest prosper and be in health, even as thy soul prospereth. For I rejoiced greatly, when the brethren came and testified of the truth that is in thee, even as thou walkest in the truth. I have no greater joy than to hear that my children walk in truth. Beloved, thou doest faithfully whatsoever thou doest to the brethren, and to strangers; Which have borne witness of thy charity before the church: whom if thou bring forward on their journey after a godly sort, thou shalt do well: Because that for his name's sake they went forth, taking nothing of the Gentiles. We therefore ought to receive such, that we might be </a:t>
            </a:r>
            <a:r>
              <a:rPr lang="en-US" sz="2000" b="1" dirty="0" err="1">
                <a:latin typeface="Calibri" panose="020F0502020204030204" pitchFamily="34" charset="0"/>
                <a:ea typeface="Calibri" panose="020F0502020204030204" pitchFamily="34" charset="0"/>
                <a:cs typeface="Times New Roman" panose="02020603050405020304" pitchFamily="18" charset="0"/>
              </a:rPr>
              <a:t>fellowhelpers</a:t>
            </a:r>
            <a:r>
              <a:rPr lang="en-US" sz="2000" b="1" dirty="0">
                <a:latin typeface="Calibri" panose="020F0502020204030204" pitchFamily="34" charset="0"/>
                <a:ea typeface="Calibri" panose="020F0502020204030204" pitchFamily="34" charset="0"/>
                <a:cs typeface="Times New Roman" panose="02020603050405020304" pitchFamily="18" charset="0"/>
              </a:rPr>
              <a:t> to the truth</a:t>
            </a:r>
            <a:r>
              <a:rPr lang="en-US" sz="2000" dirty="0">
                <a:latin typeface="Calibri" panose="020F0502020204030204" pitchFamily="34" charset="0"/>
                <a:ea typeface="Calibri" panose="020F0502020204030204" pitchFamily="34" charset="0"/>
                <a:cs typeface="Times New Roman" panose="02020603050405020304" pitchFamily="18" charset="0"/>
              </a:rPr>
              <a:t>.”</a:t>
            </a:r>
            <a:br>
              <a:rPr lang="en-US" sz="2000" dirty="0">
                <a:latin typeface="Calibri" panose="020F0502020204030204" pitchFamily="34" charset="0"/>
                <a:ea typeface="Calibri" panose="020F0502020204030204" pitchFamily="34" charset="0"/>
                <a:cs typeface="Times New Roman" panose="02020603050405020304" pitchFamily="18" charset="0"/>
              </a:rPr>
            </a:br>
            <a:br>
              <a:rPr lang="en-US" sz="2000" b="1" dirty="0">
                <a:latin typeface="Calibri" panose="020F0502020204030204" pitchFamily="34" charset="0"/>
                <a:ea typeface="Calibri" panose="020F0502020204030204" pitchFamily="34" charset="0"/>
                <a:cs typeface="Times New Roman" panose="02020603050405020304" pitchFamily="18" charset="0"/>
              </a:rPr>
            </a:br>
            <a:r>
              <a:rPr lang="en-US" sz="2000" b="1" dirty="0">
                <a:highlight>
                  <a:srgbClr val="00FFFF"/>
                </a:highlight>
                <a:latin typeface="Calibri" panose="020F0502020204030204" pitchFamily="34" charset="0"/>
                <a:ea typeface="Calibri" panose="020F0502020204030204" pitchFamily="34" charset="0"/>
                <a:cs typeface="Times New Roman" panose="02020603050405020304" pitchFamily="18" charset="0"/>
              </a:rPr>
              <a:t>Ephesians 2:1-5</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b="1" dirty="0">
                <a:latin typeface="Calibri" panose="020F0502020204030204" pitchFamily="34" charset="0"/>
                <a:ea typeface="Calibri" panose="020F0502020204030204" pitchFamily="34" charset="0"/>
                <a:cs typeface="Times New Roman" panose="02020603050405020304" pitchFamily="18" charset="0"/>
              </a:rPr>
              <a:t>And you hath he quickened, who were dead in trespasses and sins; Wherein in time past ye walked according to the course of this world, according to the prince of the power of the air, the spirit that now worketh in the children of disobedience: Among whom also we all had our conversation in times past in the lusts of our flesh, fulfilling the desires of the flesh and of the mind; and were by nature the children of wrath, even as others. But God, who is rich in mercy, for his great love wherewith he loved us, Even when we were dead in sins, hath quickened us together with Christ, (by grace ye are saved</a:t>
            </a:r>
            <a:r>
              <a:rPr lang="en-US" sz="20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2551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B19D0-44BB-6B32-BFFC-64E73DE43021}"/>
              </a:ext>
            </a:extLst>
          </p:cNvPr>
          <p:cNvSpPr>
            <a:spLocks noGrp="1"/>
          </p:cNvSpPr>
          <p:nvPr>
            <p:ph type="title"/>
          </p:nvPr>
        </p:nvSpPr>
        <p:spPr>
          <a:xfrm>
            <a:off x="348797" y="554188"/>
            <a:ext cx="8474697" cy="653256"/>
          </a:xfrm>
        </p:spPr>
        <p:txBody>
          <a:bodyPr wrap="square">
            <a:spAutoFit/>
          </a:bodyPr>
          <a:lstStyle/>
          <a:p>
            <a:pPr algn="ctr"/>
            <a:r>
              <a:rPr lang="en-US" sz="4050" b="1" dirty="0">
                <a:solidFill>
                  <a:srgbClr val="0070C0"/>
                </a:solidFill>
                <a:latin typeface="calibri" panose="020F0502020204030204" pitchFamily="34" charset="0"/>
              </a:rPr>
              <a:t>55 Bible Verses about the Word of God</a:t>
            </a:r>
            <a:endParaRPr lang="en-US" sz="4050" dirty="0">
              <a:solidFill>
                <a:srgbClr val="0070C0"/>
              </a:solidFill>
            </a:endParaRPr>
          </a:p>
        </p:txBody>
      </p:sp>
      <p:sp>
        <p:nvSpPr>
          <p:cNvPr id="3" name="Content Placeholder 2">
            <a:extLst>
              <a:ext uri="{FF2B5EF4-FFF2-40B4-BE49-F238E27FC236}">
                <a16:creationId xmlns:a16="http://schemas.microsoft.com/office/drawing/2014/main" id="{BF01BEEA-EF18-2ED0-7E31-2D69253A8B7E}"/>
              </a:ext>
            </a:extLst>
          </p:cNvPr>
          <p:cNvSpPr>
            <a:spLocks noGrp="1"/>
          </p:cNvSpPr>
          <p:nvPr>
            <p:ph idx="1"/>
          </p:nvPr>
        </p:nvSpPr>
        <p:spPr>
          <a:xfrm>
            <a:off x="245097" y="1543050"/>
            <a:ext cx="8682087" cy="4808368"/>
          </a:xfrm>
        </p:spPr>
        <p:txBody>
          <a:bodyPr>
            <a:spAutoFit/>
          </a:bodyPr>
          <a:lstStyle/>
          <a:p>
            <a:pPr marL="0" indent="0">
              <a:lnSpc>
                <a:spcPct val="107000"/>
              </a:lnSpc>
              <a:spcBef>
                <a:spcPts val="0"/>
              </a:spcBef>
              <a:spcAft>
                <a:spcPts val="600"/>
              </a:spcAft>
              <a:buNone/>
              <a:tabLst>
                <a:tab pos="342900" algn="l"/>
              </a:tabLst>
            </a:pPr>
            <a:r>
              <a:rPr lang="en-US" sz="3600" b="1" kern="100" dirty="0">
                <a:latin typeface="Calibri" panose="020F0502020204030204" pitchFamily="34" charset="0"/>
                <a:ea typeface="Calibri" panose="020F0502020204030204" pitchFamily="34" charset="0"/>
                <a:cs typeface="Times New Roman" panose="02020603050405020304" pitchFamily="18" charset="0"/>
              </a:rPr>
              <a:t>The Word of God is essentially the teachings, commands, and wisdom imparted in scripture. It is believed by many to be divinely inspired. It’s important to understand these are God’s Words, and Bible verses are not simply a collection of religious stories but an inspired account of God’s relationship with humanity.</a:t>
            </a:r>
          </a:p>
        </p:txBody>
      </p:sp>
    </p:spTree>
    <p:extLst>
      <p:ext uri="{BB962C8B-B14F-4D97-AF65-F5344CB8AC3E}">
        <p14:creationId xmlns:p14="http://schemas.microsoft.com/office/powerpoint/2010/main" val="51758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A4B53-DC8E-BD64-C9FE-8AC30977A93D}"/>
              </a:ext>
            </a:extLst>
          </p:cNvPr>
          <p:cNvSpPr>
            <a:spLocks noGrp="1"/>
          </p:cNvSpPr>
          <p:nvPr>
            <p:ph type="title"/>
          </p:nvPr>
        </p:nvSpPr>
        <p:spPr>
          <a:xfrm>
            <a:off x="628650" y="474338"/>
            <a:ext cx="7886700" cy="974034"/>
          </a:xfrm>
        </p:spPr>
        <p:txBody>
          <a:bodyPr>
            <a:spAutoFit/>
          </a:bodyPr>
          <a:lstStyle/>
          <a:p>
            <a:pPr algn="ctr"/>
            <a:r>
              <a:rPr lang="en-US" sz="6000" dirty="0">
                <a:latin typeface="Aharoni" panose="02010803020104030203" pitchFamily="2" charset="-79"/>
                <a:cs typeface="Aharoni" panose="02010803020104030203" pitchFamily="2" charset="-79"/>
              </a:rPr>
              <a:t>B.I.B.L.E</a:t>
            </a:r>
            <a:r>
              <a:rPr lang="en-US" dirty="0">
                <a:latin typeface="Aharoni" panose="02010803020104030203" pitchFamily="2" charset="-79"/>
                <a:cs typeface="Aharoni" panose="02010803020104030203" pitchFamily="2" charset="-79"/>
              </a:rPr>
              <a:t>.</a:t>
            </a:r>
          </a:p>
        </p:txBody>
      </p:sp>
      <p:sp>
        <p:nvSpPr>
          <p:cNvPr id="3" name="Content Placeholder 2">
            <a:extLst>
              <a:ext uri="{FF2B5EF4-FFF2-40B4-BE49-F238E27FC236}">
                <a16:creationId xmlns:a16="http://schemas.microsoft.com/office/drawing/2014/main" id="{CDAF3014-D726-5DC1-E645-11535442F558}"/>
              </a:ext>
            </a:extLst>
          </p:cNvPr>
          <p:cNvSpPr>
            <a:spLocks noGrp="1"/>
          </p:cNvSpPr>
          <p:nvPr>
            <p:ph idx="1"/>
          </p:nvPr>
        </p:nvSpPr>
        <p:spPr>
          <a:xfrm>
            <a:off x="188537" y="1627480"/>
            <a:ext cx="8795209" cy="4994188"/>
          </a:xfrm>
        </p:spPr>
        <p:txBody>
          <a:bodyPr wrap="square">
            <a:spAutoFit/>
          </a:bodyPr>
          <a:lstStyle/>
          <a:p>
            <a:pPr marL="0" indent="0" algn="ctr">
              <a:lnSpc>
                <a:spcPct val="107000"/>
              </a:lnSpc>
              <a:spcBef>
                <a:spcPts val="0"/>
              </a:spcBef>
              <a:spcAft>
                <a:spcPts val="600"/>
              </a:spcAft>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Biblical instructions before leaving earth</a:t>
            </a:r>
          </a:p>
          <a:p>
            <a:pPr marL="0" indent="0" algn="ctr">
              <a:lnSpc>
                <a:spcPct val="107000"/>
              </a:lnSpc>
              <a:spcBef>
                <a:spcPts val="0"/>
              </a:spcBef>
              <a:spcAft>
                <a:spcPts val="600"/>
              </a:spcAft>
              <a:buNone/>
            </a:pPr>
            <a:endParaRPr lang="en-US" sz="4050" b="1" kern="1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Believers instructions before leaving earth</a:t>
            </a:r>
          </a:p>
          <a:p>
            <a:pPr marL="0" indent="0" algn="ctr">
              <a:lnSpc>
                <a:spcPct val="107000"/>
              </a:lnSpc>
              <a:spcBef>
                <a:spcPts val="0"/>
              </a:spcBef>
              <a:spcAft>
                <a:spcPts val="600"/>
              </a:spcAft>
              <a:buNone/>
            </a:pPr>
            <a:endParaRPr lang="en-US" sz="4050" b="1" kern="1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4050" b="1" kern="100" dirty="0">
                <a:latin typeface="Calibri" panose="020F0502020204030204" pitchFamily="34" charset="0"/>
                <a:ea typeface="Calibri" panose="020F0502020204030204" pitchFamily="34" charset="0"/>
                <a:cs typeface="Times New Roman" panose="02020603050405020304" pitchFamily="18" charset="0"/>
              </a:rPr>
              <a:t>Best instructions before leaving earth</a:t>
            </a:r>
          </a:p>
          <a:p>
            <a:endParaRPr lang="en-US" dirty="0"/>
          </a:p>
        </p:txBody>
      </p:sp>
    </p:spTree>
    <p:extLst>
      <p:ext uri="{BB962C8B-B14F-4D97-AF65-F5344CB8AC3E}">
        <p14:creationId xmlns:p14="http://schemas.microsoft.com/office/powerpoint/2010/main" val="71055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3621A4-B618-1533-691B-63D70E720324}"/>
              </a:ext>
            </a:extLst>
          </p:cNvPr>
          <p:cNvSpPr>
            <a:spLocks noGrp="1"/>
          </p:cNvSpPr>
          <p:nvPr>
            <p:ph idx="1"/>
          </p:nvPr>
        </p:nvSpPr>
        <p:spPr>
          <a:xfrm>
            <a:off x="89452" y="936762"/>
            <a:ext cx="8975035" cy="4455066"/>
          </a:xfrm>
        </p:spPr>
        <p:txBody>
          <a:bodyPr>
            <a:spAutoFit/>
          </a:bodyPr>
          <a:lstStyle/>
          <a:p>
            <a:pPr marL="0" indent="0">
              <a:buNone/>
            </a:pPr>
            <a:r>
              <a:rPr lang="en-US" sz="4500" b="1" kern="100" dirty="0">
                <a:latin typeface="Calibri" panose="020F0502020204030204" pitchFamily="34" charset="0"/>
                <a:ea typeface="Calibri" panose="020F0502020204030204" pitchFamily="34" charset="0"/>
                <a:cs typeface="Times New Roman" panose="02020603050405020304" pitchFamily="18" charset="0"/>
              </a:rPr>
              <a:t>Hebrews 4:12</a:t>
            </a:r>
            <a:r>
              <a:rPr lang="en-US" sz="4500" kern="100" dirty="0">
                <a:latin typeface="Calibri" panose="020F0502020204030204" pitchFamily="34" charset="0"/>
                <a:ea typeface="Calibri" panose="020F0502020204030204" pitchFamily="34" charset="0"/>
                <a:cs typeface="Times New Roman" panose="02020603050405020304" pitchFamily="18" charset="0"/>
              </a:rPr>
              <a:t>, “</a:t>
            </a:r>
            <a:r>
              <a:rPr lang="en-US" sz="4500" b="1" kern="100" dirty="0">
                <a:latin typeface="Calibri" panose="020F0502020204030204" pitchFamily="34" charset="0"/>
                <a:ea typeface="Calibri" panose="020F0502020204030204" pitchFamily="34" charset="0"/>
                <a:cs typeface="Times New Roman" panose="02020603050405020304" pitchFamily="18" charset="0"/>
              </a:rPr>
              <a:t>For </a:t>
            </a:r>
            <a:r>
              <a:rPr lang="en-US" sz="45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word of God </a:t>
            </a:r>
            <a:r>
              <a:rPr lang="en-US" sz="4500" b="1" kern="100" dirty="0">
                <a:latin typeface="Calibri" panose="020F0502020204030204" pitchFamily="34" charset="0"/>
                <a:ea typeface="Calibri" panose="020F0502020204030204" pitchFamily="34" charset="0"/>
                <a:cs typeface="Times New Roman" panose="02020603050405020304" pitchFamily="18" charset="0"/>
              </a:rPr>
              <a:t>is quick, and powerful, and sharper than any two edged sword, piercing even to the dividing asunder of soul and spirit, and of the joints and marrow, and is a discerner of the thoughts and intents of the heart</a:t>
            </a:r>
            <a:r>
              <a:rPr lang="en-US" sz="45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0837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A4B53-DC8E-BD64-C9FE-8AC30977A93D}"/>
              </a:ext>
            </a:extLst>
          </p:cNvPr>
          <p:cNvSpPr>
            <a:spLocks noGrp="1"/>
          </p:cNvSpPr>
          <p:nvPr>
            <p:ph type="title"/>
          </p:nvPr>
        </p:nvSpPr>
        <p:spPr>
          <a:xfrm>
            <a:off x="628650" y="560577"/>
            <a:ext cx="7886700" cy="718658"/>
          </a:xfrm>
        </p:spPr>
        <p:txBody>
          <a:bodyPr>
            <a:spAutoFit/>
          </a:bodyPr>
          <a:lstStyle/>
          <a:p>
            <a:pPr algn="ctr"/>
            <a:r>
              <a:rPr lang="en-US" dirty="0">
                <a:latin typeface="Aharoni" panose="02010803020104030203" pitchFamily="2" charset="-79"/>
                <a:cs typeface="Aharoni" panose="02010803020104030203" pitchFamily="2" charset="-79"/>
              </a:rPr>
              <a:t>THE WHOLE ARMOR OF GOD</a:t>
            </a:r>
          </a:p>
        </p:txBody>
      </p:sp>
      <p:sp>
        <p:nvSpPr>
          <p:cNvPr id="3" name="Content Placeholder 2">
            <a:extLst>
              <a:ext uri="{FF2B5EF4-FFF2-40B4-BE49-F238E27FC236}">
                <a16:creationId xmlns:a16="http://schemas.microsoft.com/office/drawing/2014/main" id="{CDAF3014-D726-5DC1-E645-11535442F558}"/>
              </a:ext>
            </a:extLst>
          </p:cNvPr>
          <p:cNvSpPr>
            <a:spLocks noGrp="1"/>
          </p:cNvSpPr>
          <p:nvPr>
            <p:ph idx="1"/>
          </p:nvPr>
        </p:nvSpPr>
        <p:spPr>
          <a:xfrm>
            <a:off x="119270" y="1333607"/>
            <a:ext cx="8935278" cy="5504199"/>
          </a:xfrm>
        </p:spPr>
        <p:txBody>
          <a:bodyPr>
            <a:spAutoFit/>
          </a:bodyPr>
          <a:lstStyle/>
          <a:p>
            <a:pPr marL="0" indent="0">
              <a:lnSpc>
                <a:spcPct val="107000"/>
              </a:lnSpc>
              <a:spcBef>
                <a:spcPts val="0"/>
              </a:spcBef>
              <a:spcAft>
                <a:spcPts val="600"/>
              </a:spcAft>
              <a:buNone/>
            </a:pPr>
            <a:r>
              <a:rPr lang="en-US" sz="3000" b="1" kern="100" dirty="0">
                <a:latin typeface="Calibri" panose="020F0502020204030204" pitchFamily="34" charset="0"/>
                <a:ea typeface="Calibri" panose="020F0502020204030204" pitchFamily="34" charset="0"/>
                <a:cs typeface="Times New Roman" panose="02020603050405020304" pitchFamily="18" charset="0"/>
              </a:rPr>
              <a:t>Ephesians 6:11-14</a:t>
            </a:r>
            <a:r>
              <a:rPr lang="en-US" sz="3000" kern="100" dirty="0">
                <a:latin typeface="Calibri" panose="020F0502020204030204" pitchFamily="34" charset="0"/>
                <a:ea typeface="Calibri" panose="020F0502020204030204" pitchFamily="34" charset="0"/>
                <a:cs typeface="Times New Roman" panose="02020603050405020304" pitchFamily="18" charset="0"/>
              </a:rPr>
              <a:t>, “</a:t>
            </a:r>
            <a:r>
              <a:rPr lang="en-US" sz="3000" b="1" kern="100" dirty="0">
                <a:latin typeface="Calibri" panose="020F0502020204030204" pitchFamily="34" charset="0"/>
                <a:ea typeface="Calibri" panose="020F0502020204030204" pitchFamily="34" charset="0"/>
                <a:cs typeface="Times New Roman" panose="02020603050405020304" pitchFamily="18" charset="0"/>
              </a:rPr>
              <a:t>Put on the whole </a:t>
            </a:r>
            <a:r>
              <a:rPr lang="en-US" sz="3000" b="1" kern="100" dirty="0" err="1">
                <a:latin typeface="Calibri" panose="020F0502020204030204" pitchFamily="34" charset="0"/>
                <a:ea typeface="Calibri" panose="020F0502020204030204" pitchFamily="34" charset="0"/>
                <a:cs typeface="Times New Roman" panose="02020603050405020304" pitchFamily="18" charset="0"/>
              </a:rPr>
              <a:t>armour</a:t>
            </a:r>
            <a:r>
              <a:rPr lang="en-US" sz="3000" b="1" kern="100" dirty="0">
                <a:latin typeface="Calibri" panose="020F0502020204030204" pitchFamily="34" charset="0"/>
                <a:ea typeface="Calibri" panose="020F0502020204030204" pitchFamily="34" charset="0"/>
                <a:cs typeface="Times New Roman" panose="02020603050405020304" pitchFamily="18" charset="0"/>
              </a:rPr>
              <a:t> of God, that ye may be able to stand against the wiles of the devil. For we wrestle not against flesh and blood, but against principalities, against powers, against the rulers of the darkness of this world, against spiritual wickedness in high places. Wherefore take unto you the whole </a:t>
            </a:r>
            <a:r>
              <a:rPr lang="en-US" sz="3000" b="1" kern="100" dirty="0" err="1">
                <a:latin typeface="Calibri" panose="020F0502020204030204" pitchFamily="34" charset="0"/>
                <a:ea typeface="Calibri" panose="020F0502020204030204" pitchFamily="34" charset="0"/>
                <a:cs typeface="Times New Roman" panose="02020603050405020304" pitchFamily="18" charset="0"/>
              </a:rPr>
              <a:t>armour</a:t>
            </a:r>
            <a:r>
              <a:rPr lang="en-US" sz="3000" b="1" kern="100" dirty="0">
                <a:latin typeface="Calibri" panose="020F0502020204030204" pitchFamily="34" charset="0"/>
                <a:ea typeface="Calibri" panose="020F0502020204030204" pitchFamily="34" charset="0"/>
                <a:cs typeface="Times New Roman" panose="02020603050405020304" pitchFamily="18" charset="0"/>
              </a:rPr>
              <a:t> of God, that ye may be able to withstand in the evil day, and having done all, to stand. Stand therefore, having your loins girt about with truth, and having on the breastplate of righteousness; …</a:t>
            </a:r>
            <a:r>
              <a:rPr lang="en-US" sz="30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414073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a:extLst>
              <a:ext uri="{FF2B5EF4-FFF2-40B4-BE49-F238E27FC236}">
                <a16:creationId xmlns:a16="http://schemas.microsoft.com/office/drawing/2014/main" id="{899E5400-3563-AA2A-F4BB-80165AA8909E}"/>
              </a:ext>
            </a:extLst>
          </p:cNvPr>
          <p:cNvSpPr>
            <a:spLocks noGrp="1" noChangeAspect="1" noChangeArrowheads="1"/>
          </p:cNvSpPr>
          <p:nvPr>
            <p:ph idx="1"/>
          </p:nvPr>
        </p:nvSpPr>
        <p:spPr bwMode="auto">
          <a:xfrm>
            <a:off x="69574" y="857250"/>
            <a:ext cx="9004853" cy="54811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rtlCol="0" anchor="t" anchorCtr="0" compatLnSpc="1">
            <a:prstTxWarp prst="textNoShape">
              <a:avLst/>
            </a:prstTxWarp>
            <a:spAutoFit/>
          </a:bodyPr>
          <a:lstStyle/>
          <a:p>
            <a:pPr marL="0" indent="0">
              <a:lnSpc>
                <a:spcPct val="107000"/>
              </a:lnSpc>
              <a:spcBef>
                <a:spcPts val="0"/>
              </a:spcBef>
              <a:spcAft>
                <a:spcPts val="600"/>
              </a:spcAft>
              <a:buNone/>
            </a:pPr>
            <a:r>
              <a:rPr lang="en-US" sz="3000" b="1" kern="100" dirty="0">
                <a:latin typeface="Calibri" panose="020F0502020204030204" pitchFamily="34" charset="0"/>
                <a:ea typeface="Calibri" panose="020F0502020204030204" pitchFamily="34" charset="0"/>
                <a:cs typeface="Times New Roman" panose="02020603050405020304" pitchFamily="18" charset="0"/>
              </a:rPr>
              <a:t>Ephesians 6:15-19</a:t>
            </a:r>
            <a:r>
              <a:rPr lang="en-US" sz="3000" kern="100" dirty="0">
                <a:latin typeface="Calibri" panose="020F0502020204030204" pitchFamily="34" charset="0"/>
                <a:ea typeface="Calibri" panose="020F0502020204030204" pitchFamily="34" charset="0"/>
                <a:cs typeface="Times New Roman" panose="02020603050405020304" pitchFamily="18" charset="0"/>
              </a:rPr>
              <a:t>, “… </a:t>
            </a:r>
            <a:r>
              <a:rPr lang="en-US" sz="3000" b="1" kern="100" dirty="0">
                <a:latin typeface="Calibri" panose="020F0502020204030204" pitchFamily="34" charset="0"/>
                <a:ea typeface="Calibri" panose="020F0502020204030204" pitchFamily="34" charset="0"/>
                <a:cs typeface="Times New Roman" panose="02020603050405020304" pitchFamily="18" charset="0"/>
              </a:rPr>
              <a:t>And your feet shod with the preparation of the gospel of peace; Above all, taking the shield of faith, wherewith ye shall be able to quench all the fiery darts of the wicked. And take the helmet of salvation, and the sword of the Spirit, </a:t>
            </a:r>
            <a:r>
              <a:rPr lang="en-US" sz="30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which is the word of God</a:t>
            </a:r>
            <a:r>
              <a:rPr lang="en-US" sz="3000" b="1" kern="100" dirty="0">
                <a:latin typeface="Calibri" panose="020F0502020204030204" pitchFamily="34" charset="0"/>
                <a:ea typeface="Calibri" panose="020F0502020204030204" pitchFamily="34" charset="0"/>
                <a:cs typeface="Times New Roman" panose="02020603050405020304" pitchFamily="18" charset="0"/>
              </a:rPr>
              <a:t>: Praying always with all prayer and supplication in the Spirit, and watching thereunto with all perseverance and supplication for all saints; </a:t>
            </a:r>
            <a:r>
              <a:rPr lang="en-US" sz="3000" b="1" dirty="0">
                <a:latin typeface="Calibri" panose="020F0502020204030204" pitchFamily="34" charset="0"/>
                <a:ea typeface="Calibri" panose="020F0502020204030204" pitchFamily="34" charset="0"/>
                <a:cs typeface="Times New Roman" panose="02020603050405020304" pitchFamily="18" charset="0"/>
              </a:rPr>
              <a:t>And for me, that utterance may be given unto me, that I may open my mouth boldly, to make known the mystery of the gospel</a:t>
            </a:r>
            <a:r>
              <a:rPr lang="en-US" sz="3000" dirty="0">
                <a:latin typeface="Calibri" panose="020F0502020204030204" pitchFamily="34" charset="0"/>
                <a:ea typeface="Calibri" panose="020F0502020204030204" pitchFamily="34" charset="0"/>
                <a:cs typeface="Times New Roman" panose="02020603050405020304" pitchFamily="18" charset="0"/>
              </a:rPr>
              <a:t>”</a:t>
            </a:r>
            <a:endParaRPr lang="en-US" sz="30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5593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a:extLst>
              <a:ext uri="{FF2B5EF4-FFF2-40B4-BE49-F238E27FC236}">
                <a16:creationId xmlns:a16="http://schemas.microsoft.com/office/drawing/2014/main" id="{899E5400-3563-AA2A-F4BB-80165AA8909E}"/>
              </a:ext>
            </a:extLst>
          </p:cNvPr>
          <p:cNvSpPr>
            <a:spLocks noGrp="1" noChangeAspect="1" noChangeArrowheads="1"/>
          </p:cNvSpPr>
          <p:nvPr>
            <p:ph idx="1"/>
          </p:nvPr>
        </p:nvSpPr>
        <p:spPr bwMode="auto">
          <a:xfrm>
            <a:off x="131974" y="857250"/>
            <a:ext cx="8814063" cy="54811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rtlCol="0" anchor="t" anchorCtr="0" compatLnSpc="1">
            <a:prstTxWarp prst="textNoShape">
              <a:avLst/>
            </a:prstTxWarp>
            <a:spAutoFit/>
          </a:bodyPr>
          <a:lstStyle/>
          <a:p>
            <a:pPr marL="0" indent="0">
              <a:lnSpc>
                <a:spcPct val="107000"/>
              </a:lnSpc>
              <a:spcBef>
                <a:spcPts val="0"/>
              </a:spcBef>
              <a:spcAft>
                <a:spcPts val="600"/>
              </a:spcAft>
              <a:buNone/>
            </a:pPr>
            <a:r>
              <a:rPr lang="en-US" sz="3000" b="1" kern="100" dirty="0">
                <a:latin typeface="Calibri" panose="020F0502020204030204" pitchFamily="34" charset="0"/>
                <a:ea typeface="Calibri" panose="020F0502020204030204" pitchFamily="34" charset="0"/>
                <a:cs typeface="Times New Roman" panose="02020603050405020304" pitchFamily="18" charset="0"/>
              </a:rPr>
              <a:t>2 Timothy 2:6-11</a:t>
            </a:r>
            <a:r>
              <a:rPr lang="en-US" sz="3000" kern="100" dirty="0">
                <a:latin typeface="Calibri" panose="020F0502020204030204" pitchFamily="34" charset="0"/>
                <a:ea typeface="Calibri" panose="020F0502020204030204" pitchFamily="34" charset="0"/>
                <a:cs typeface="Times New Roman" panose="02020603050405020304" pitchFamily="18" charset="0"/>
              </a:rPr>
              <a:t>, “</a:t>
            </a:r>
            <a:r>
              <a:rPr lang="en-US" sz="3000" b="1" kern="100" dirty="0">
                <a:latin typeface="Calibri" panose="020F0502020204030204" pitchFamily="34" charset="0"/>
                <a:ea typeface="Calibri" panose="020F0502020204030204" pitchFamily="34" charset="0"/>
                <a:cs typeface="Times New Roman" panose="02020603050405020304" pitchFamily="18" charset="0"/>
              </a:rPr>
              <a:t>The husbandman that </a:t>
            </a:r>
            <a:r>
              <a:rPr lang="en-US" sz="3000" b="1" kern="100" dirty="0" err="1">
                <a:latin typeface="Calibri" panose="020F0502020204030204" pitchFamily="34" charset="0"/>
                <a:ea typeface="Calibri" panose="020F0502020204030204" pitchFamily="34" charset="0"/>
                <a:cs typeface="Times New Roman" panose="02020603050405020304" pitchFamily="18" charset="0"/>
              </a:rPr>
              <a:t>laboureth</a:t>
            </a:r>
            <a:r>
              <a:rPr lang="en-US" sz="3000" b="1" kern="100" dirty="0">
                <a:latin typeface="Calibri" panose="020F0502020204030204" pitchFamily="34" charset="0"/>
                <a:ea typeface="Calibri" panose="020F0502020204030204" pitchFamily="34" charset="0"/>
                <a:cs typeface="Times New Roman" panose="02020603050405020304" pitchFamily="18" charset="0"/>
              </a:rPr>
              <a:t> must be first partaker of the fruits. Consider what I say; and the Lord give thee understanding in all things. Remember that Jesus Christ of the seed of David was raised from the dead according to my gospel: Wherein I suffer trouble, as an evil doer, even unto bonds; </a:t>
            </a:r>
            <a:r>
              <a:rPr lang="en-US" sz="30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but the word of God is not bound</a:t>
            </a:r>
            <a:r>
              <a:rPr lang="en-US" sz="3000" b="1" kern="100" dirty="0">
                <a:latin typeface="Calibri" panose="020F0502020204030204" pitchFamily="34" charset="0"/>
                <a:ea typeface="Calibri" panose="020F0502020204030204" pitchFamily="34" charset="0"/>
                <a:cs typeface="Times New Roman" panose="02020603050405020304" pitchFamily="18" charset="0"/>
              </a:rPr>
              <a:t>. Therefore I endure all things for the elect’s sakes, that they may also obtain the salvation which is in Christ Jesus with eternal glory. It is a faithful saying: For if we be dead with him, we shall also live with him</a:t>
            </a:r>
            <a:r>
              <a:rPr lang="en-US" sz="30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6582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a:extLst>
              <a:ext uri="{FF2B5EF4-FFF2-40B4-BE49-F238E27FC236}">
                <a16:creationId xmlns:a16="http://schemas.microsoft.com/office/drawing/2014/main" id="{899E5400-3563-AA2A-F4BB-80165AA8909E}"/>
              </a:ext>
            </a:extLst>
          </p:cNvPr>
          <p:cNvSpPr>
            <a:spLocks noGrp="1" noChangeAspect="1" noChangeArrowheads="1"/>
          </p:cNvSpPr>
          <p:nvPr>
            <p:ph idx="1"/>
          </p:nvPr>
        </p:nvSpPr>
        <p:spPr bwMode="auto">
          <a:xfrm>
            <a:off x="216816" y="857250"/>
            <a:ext cx="8710368" cy="54811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rtlCol="0" anchor="t" anchorCtr="0" compatLnSpc="1">
            <a:prstTxWarp prst="textNoShape">
              <a:avLst/>
            </a:prstTxWarp>
            <a:spAutoFit/>
          </a:bodyPr>
          <a:lstStyle/>
          <a:p>
            <a:pPr marL="0" indent="0">
              <a:lnSpc>
                <a:spcPct val="107000"/>
              </a:lnSpc>
              <a:spcBef>
                <a:spcPts val="0"/>
              </a:spcBef>
              <a:spcAft>
                <a:spcPts val="600"/>
              </a:spcAft>
              <a:buNone/>
            </a:pPr>
            <a:r>
              <a:rPr lang="en-US" sz="3000" b="1" kern="100" dirty="0">
                <a:latin typeface="Calibri" panose="020F0502020204030204" pitchFamily="34" charset="0"/>
                <a:ea typeface="Calibri" panose="020F0502020204030204" pitchFamily="34" charset="0"/>
                <a:cs typeface="Times New Roman" panose="02020603050405020304" pitchFamily="18" charset="0"/>
              </a:rPr>
              <a:t>Titus 2:4-8</a:t>
            </a:r>
            <a:r>
              <a:rPr lang="en-US" sz="3000" kern="100" dirty="0">
                <a:latin typeface="Calibri" panose="020F0502020204030204" pitchFamily="34" charset="0"/>
                <a:ea typeface="Calibri" panose="020F0502020204030204" pitchFamily="34" charset="0"/>
                <a:cs typeface="Times New Roman" panose="02020603050405020304" pitchFamily="18" charset="0"/>
              </a:rPr>
              <a:t>, “</a:t>
            </a:r>
            <a:r>
              <a:rPr lang="en-US" sz="3000" b="1" kern="100" dirty="0">
                <a:latin typeface="Calibri" panose="020F0502020204030204" pitchFamily="34" charset="0"/>
                <a:ea typeface="Calibri" panose="020F0502020204030204" pitchFamily="34" charset="0"/>
                <a:cs typeface="Times New Roman" panose="02020603050405020304" pitchFamily="18" charset="0"/>
              </a:rPr>
              <a:t>That they may teach the young women to be sober, to love their husbands, to love their children, To be discreet, chaste, keepers at home, good, obedient to their own husbands, </a:t>
            </a:r>
            <a:r>
              <a:rPr lang="en-US" sz="30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that the word of God be not blasphemed</a:t>
            </a:r>
            <a:r>
              <a:rPr lang="en-US" sz="3000" b="1" kern="100" dirty="0">
                <a:latin typeface="Calibri" panose="020F0502020204030204" pitchFamily="34" charset="0"/>
                <a:ea typeface="Calibri" panose="020F0502020204030204" pitchFamily="34" charset="0"/>
                <a:cs typeface="Times New Roman" panose="02020603050405020304" pitchFamily="18" charset="0"/>
              </a:rPr>
              <a:t>. Young men likewise exhort to be sober minded. In all things shewing thyself a pattern of good works: in doctrine shewing uncorruptness, gravity, sincerity, Sound speech, that cannot be condemned; that he that is of the contrary part may be ashamed, having no evil thing to say of you</a:t>
            </a:r>
            <a:r>
              <a:rPr lang="en-US" sz="30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144807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a:extLst>
              <a:ext uri="{FF2B5EF4-FFF2-40B4-BE49-F238E27FC236}">
                <a16:creationId xmlns:a16="http://schemas.microsoft.com/office/drawing/2014/main" id="{899E5400-3563-AA2A-F4BB-80165AA8909E}"/>
              </a:ext>
            </a:extLst>
          </p:cNvPr>
          <p:cNvSpPr>
            <a:spLocks noGrp="1" noChangeAspect="1" noChangeArrowheads="1"/>
          </p:cNvSpPr>
          <p:nvPr>
            <p:ph idx="1"/>
          </p:nvPr>
        </p:nvSpPr>
        <p:spPr bwMode="auto">
          <a:xfrm>
            <a:off x="273377" y="857251"/>
            <a:ext cx="8578392" cy="548111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rtlCol="0" anchor="t" anchorCtr="0" compatLnSpc="1">
            <a:prstTxWarp prst="textNoShape">
              <a:avLst/>
            </a:prstTxWarp>
            <a:spAutoFit/>
          </a:bodyPr>
          <a:lstStyle/>
          <a:p>
            <a:pPr marL="0" indent="0">
              <a:lnSpc>
                <a:spcPct val="107000"/>
              </a:lnSpc>
              <a:spcBef>
                <a:spcPts val="0"/>
              </a:spcBef>
              <a:spcAft>
                <a:spcPts val="600"/>
              </a:spcAft>
              <a:buNone/>
            </a:pPr>
            <a:r>
              <a:rPr lang="en-US" sz="3000" b="1" kern="100" dirty="0">
                <a:latin typeface="Calibri" panose="020F0502020204030204" pitchFamily="34" charset="0"/>
                <a:ea typeface="Calibri" panose="020F0502020204030204" pitchFamily="34" charset="0"/>
                <a:cs typeface="Times New Roman" panose="02020603050405020304" pitchFamily="18" charset="0"/>
              </a:rPr>
              <a:t>1 Peter 1:22-25</a:t>
            </a:r>
            <a:r>
              <a:rPr lang="en-US" sz="3000" kern="100" dirty="0">
                <a:latin typeface="Calibri" panose="020F0502020204030204" pitchFamily="34" charset="0"/>
                <a:ea typeface="Calibri" panose="020F0502020204030204" pitchFamily="34" charset="0"/>
                <a:cs typeface="Times New Roman" panose="02020603050405020304" pitchFamily="18" charset="0"/>
              </a:rPr>
              <a:t>, “</a:t>
            </a:r>
            <a:r>
              <a:rPr lang="en-US" sz="3000" b="1" kern="100" dirty="0">
                <a:latin typeface="Calibri" panose="020F0502020204030204" pitchFamily="34" charset="0"/>
                <a:ea typeface="Calibri" panose="020F0502020204030204" pitchFamily="34" charset="0"/>
                <a:cs typeface="Times New Roman" panose="02020603050405020304" pitchFamily="18" charset="0"/>
              </a:rPr>
              <a:t>Seeing ye have purified your souls in obeying the truth through the Spirit unto unfeigned love of the brethren, see that ye love one another with a pure heart fervently: Being born again, not of corruptible seed, but of incorruptible, </a:t>
            </a:r>
            <a:r>
              <a:rPr lang="en-US" sz="30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by the word of God</a:t>
            </a:r>
            <a:r>
              <a:rPr lang="en-US" sz="3000" b="1" kern="100" dirty="0">
                <a:latin typeface="Calibri" panose="020F0502020204030204" pitchFamily="34" charset="0"/>
                <a:ea typeface="Calibri" panose="020F0502020204030204" pitchFamily="34" charset="0"/>
                <a:cs typeface="Times New Roman" panose="02020603050405020304" pitchFamily="18" charset="0"/>
              </a:rPr>
              <a:t>, which liveth and abideth for ever. For all flesh is as grass, and all the glory of man as the flower of grass. The grass withereth, and the flower thereof falleth away: </a:t>
            </a:r>
            <a:r>
              <a:rPr lang="en-US" sz="30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But the word of the Lord</a:t>
            </a:r>
            <a:r>
              <a:rPr lang="en-US" sz="3000" b="1" kern="100" dirty="0">
                <a:latin typeface="Calibri" panose="020F0502020204030204" pitchFamily="34" charset="0"/>
                <a:ea typeface="Calibri" panose="020F0502020204030204" pitchFamily="34" charset="0"/>
                <a:cs typeface="Times New Roman" panose="02020603050405020304" pitchFamily="18" charset="0"/>
              </a:rPr>
              <a:t> endureth for ever. And this is the word which by the gospel is preached unto you</a:t>
            </a:r>
            <a:r>
              <a:rPr lang="en-US" sz="3000" kern="100" dirty="0">
                <a:latin typeface="Calibri" panose="020F0502020204030204" pitchFamily="34" charset="0"/>
                <a:ea typeface="Calibri" panose="020F0502020204030204" pitchFamily="34" charset="0"/>
                <a:cs typeface="Times New Roman" panose="02020603050405020304" pitchFamily="18" charset="0"/>
              </a:rPr>
              <a:t>.”</a:t>
            </a:r>
            <a:endParaRPr lang="en-US" sz="3000" dirty="0"/>
          </a:p>
        </p:txBody>
      </p:sp>
    </p:spTree>
    <p:extLst>
      <p:ext uri="{BB962C8B-B14F-4D97-AF65-F5344CB8AC3E}">
        <p14:creationId xmlns:p14="http://schemas.microsoft.com/office/powerpoint/2010/main" val="1031955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TotalTime>
  <Words>2015</Words>
  <Application>Microsoft Office PowerPoint</Application>
  <PresentationFormat>On-screen Show (4:3)</PresentationFormat>
  <Paragraphs>30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Aharoni</vt:lpstr>
      <vt:lpstr>Arial</vt:lpstr>
      <vt:lpstr>calibri</vt:lpstr>
      <vt:lpstr>calibri</vt:lpstr>
      <vt:lpstr>Calibri Light</vt:lpstr>
      <vt:lpstr>Office Theme</vt:lpstr>
      <vt:lpstr>THE BIBLE</vt:lpstr>
      <vt:lpstr>55 Bible Verses about the Word of God</vt:lpstr>
      <vt:lpstr>B.I.B.L.E.</vt:lpstr>
      <vt:lpstr>PowerPoint Presentation</vt:lpstr>
      <vt:lpstr>THE WHOLE ARMOR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HEARING Matthew 11:15, “He that hath ears to hear, let him hear” Matthew 13:15, “For this people’s heart is waxed gross, and their ears are dull of hearing , and their eyes they have closed; lest at any time they should see with their eyes, and hear with their ears, and should understand with their heart, and should be converted, and I should heal them.” Matthew 13:43, “Then shall the righteous shine forth as the sun in the kingdom of their Father. Who hath ears to hear , let him hear.”  BELIEVING Luke 8:12-13, “Those by the way side are they that hear; then cometh the devil, and taketh away the word out of their hearts, lest they should believe and be saved. They on the rock are they, which, when they hear, receive the word with joy; and these have no root, which for a while believe, and in time of temptation fall away.”</vt:lpstr>
      <vt:lpstr>REPENTANCE Jonah 3:9-10, “Who can tell if God will turn and repent , and turn away from his fierce anger, that we perish not? And God saw their works, that they turned from their evil way; and God repented of the evil, that he had said that he would do unto them; and he did it not.” Revelation 3:3, “Remember therefore how thou hast received and heard, and hold fast, and repent . If therefore thou shalt not watch, I will come on thee as a thief, and thou shalt not know what hour I will come upon thee.” CONFESSION Ezra 10:11-12, “Now therefore make confession unto the LORD God of your fathers, and do his pleasure: and separate yourselves from the people of the land, and from the strange wives. Then all the congregation answered and said with a loud voice, As thou hast said, so must we do.” Romans 10:10-11, “For with the heart man believeth unto righteousness; and with the mouth confession is made unto salvation. For the scripture saith, Whosoever believeth on him shall not be ashamed.”</vt:lpstr>
      <vt:lpstr>BE BAPTIZED Mark 16:15-16, “And he said unto them, Go ye into all the world, and preach the gospel to every creature. He that believeth and is baptized shall be saved; but he that believeth not shall be damned.” Acts 2:38-39, “Then Peter said unto them, Repent, and be baptized every one of you in the name of Jesus Christ for the remission of sins, and ye shall receive the gift of the Holy Ghost. For the promise is unto you, and to your children, and to all that are afar off, even as many as the Lord our God shall call.” Acts 8:36-39, “And as they went on their way, they came unto a certain water: and the eunuch said, See, here is water; what doth hinder me to be baptized ? And Philip said, If thou believest with all thine heart, thou mayest. And he answered and said, I believe that Jesus Christ is the Son of God. And he commanded the chariot to stand still: and they went down both into the water, both Philip and the eunuch; and he baptized him. And when they were come up out of the water, the Spirit of the Lord caught away Philip, that the eunuch saw him no more: and he went on his way rejoicing.”</vt:lpstr>
      <vt:lpstr>LIVE FAITHFULLY 3 John 2-8, “Beloved, I wish above all things that thou mayest prosper and be in health, even as thy soul prospereth. For I rejoiced greatly, when the brethren came and testified of the truth that is in thee, even as thou walkest in the truth. I have no greater joy than to hear that my children walk in truth. Beloved, thou doest faithfully whatsoever thou doest to the brethren, and to strangers; Which have borne witness of thy charity before the church: whom if thou bring forward on their journey after a godly sort, thou shalt do well: Because that for his name's sake they went forth, taking nothing of the Gentiles. We therefore ought to receive such, that we might be fellowhelpers to the truth.”  Ephesians 2:1-5, “And you hath he quickened, who were dead in trespasses and sins; Wherein in time past ye walked according to the course of this world, according to the prince of the power of the air, the spirit that now worketh in the children of disobedience: Among whom also we all had our conversation in times past in the lusts of our flesh, fulfilling the desires of the flesh and of the mind; and were by nature the children of wrath, even as others. But God, who is rich in mercy, for his great love wherewith he loved us, Even when we were dead in sins, hath quickened us together with Christ, (by grace ye are saved;)”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Sharper Than Any Two Edged Sword</dc:title>
  <dc:creator>Bruce Molock</dc:creator>
  <cp:lastModifiedBy>Richard Lidh</cp:lastModifiedBy>
  <cp:revision>2</cp:revision>
  <dcterms:created xsi:type="dcterms:W3CDTF">2023-07-01T20:32:11Z</dcterms:created>
  <dcterms:modified xsi:type="dcterms:W3CDTF">2023-07-01T20:35:09Z</dcterms:modified>
</cp:coreProperties>
</file>